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2" r:id="rId1"/>
  </p:sldMasterIdLst>
  <p:sldIdLst>
    <p:sldId id="257" r:id="rId2"/>
    <p:sldId id="258" r:id="rId3"/>
    <p:sldId id="259" r:id="rId4"/>
    <p:sldId id="260" r:id="rId5"/>
    <p:sldId id="261" r:id="rId6"/>
    <p:sldId id="264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dirty="0"/>
              <a:t>Chicago Crime Analysis Phase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r>
              <a:rPr lang="en-US" dirty="0"/>
              <a:t>Miguel Fernandez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D044B-1E1B-4322-BBBE-31B162854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OUtline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BE823-09FE-4A10-A868-19A5456BE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890876"/>
            <a:ext cx="11029615" cy="4084474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en-US" sz="1800" dirty="0"/>
              <a:t>Introduction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Model Efforts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Recommendation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B11B6B-46A1-4663-A57F-C05BC4EAE3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82384" y="1322865"/>
            <a:ext cx="7326655" cy="45059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42C2FE-0326-44C4-8C67-302AA6D1BA21}"/>
              </a:ext>
            </a:extLst>
          </p:cNvPr>
          <p:cNvSpPr txBox="1"/>
          <p:nvPr/>
        </p:nvSpPr>
        <p:spPr>
          <a:xfrm>
            <a:off x="10446009" y="6642556"/>
            <a:ext cx="174599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unsplash.com, Pedro </a:t>
            </a:r>
            <a:r>
              <a:rPr lang="en-US" sz="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Lastra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9087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F2C94-08FE-4FD8-81C0-596FADD05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67921"/>
          </a:xfrm>
        </p:spPr>
        <p:txBody>
          <a:bodyPr>
            <a:normAutofit/>
          </a:bodyPr>
          <a:lstStyle/>
          <a:p>
            <a:r>
              <a:rPr lang="en-US" sz="32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2658E-A122-49EE-9142-BA3D0FFF6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5366602" cy="3634486"/>
          </a:xfrm>
        </p:spPr>
        <p:txBody>
          <a:bodyPr>
            <a:normAutofit/>
          </a:bodyPr>
          <a:lstStyle/>
          <a:p>
            <a:pPr>
              <a:spcAft>
                <a:spcPts val="6600"/>
              </a:spcAft>
            </a:pPr>
            <a:r>
              <a:rPr lang="en-US" sz="1800" dirty="0"/>
              <a:t>Three models were used</a:t>
            </a:r>
            <a:endParaRPr lang="en-US" sz="1500" dirty="0"/>
          </a:p>
          <a:p>
            <a:pPr>
              <a:spcAft>
                <a:spcPts val="6600"/>
              </a:spcAft>
            </a:pPr>
            <a:r>
              <a:rPr lang="en-US" sz="1800" dirty="0"/>
              <a:t>Used a subset of variables as predictors</a:t>
            </a:r>
          </a:p>
          <a:p>
            <a:pPr>
              <a:spcAft>
                <a:spcPts val="6600"/>
              </a:spcAft>
            </a:pPr>
            <a:r>
              <a:rPr lang="en-US" sz="1800" dirty="0"/>
              <a:t>Was an arrest made?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0A5B2B-641A-4B64-A48D-8B4FE19D9CBF}"/>
              </a:ext>
            </a:extLst>
          </p:cNvPr>
          <p:cNvSpPr txBox="1"/>
          <p:nvPr/>
        </p:nvSpPr>
        <p:spPr>
          <a:xfrm>
            <a:off x="7852350" y="6642556"/>
            <a:ext cx="43396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https://online.pointpark.edu/criminal-justice/policing-law-enforcement-and-technology/</a:t>
            </a:r>
          </a:p>
        </p:txBody>
      </p:sp>
      <p:pic>
        <p:nvPicPr>
          <p:cNvPr id="2050" name="Picture 2" descr="Illustration of a police officer with icons for justice, surveillance cameras and other technologies in the background.">
            <a:extLst>
              <a:ext uri="{FF2B5EF4-FFF2-40B4-BE49-F238E27FC236}">
                <a16:creationId xmlns:a16="http://schemas.microsoft.com/office/drawing/2014/main" id="{266EC8CC-B440-43A8-9E7D-F4FA558E0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7401" y="2185953"/>
            <a:ext cx="6425771" cy="363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10030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6797E-7564-4EC8-873A-42F01CED6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93088"/>
          </a:xfrm>
        </p:spPr>
        <p:txBody>
          <a:bodyPr>
            <a:normAutofit/>
          </a:bodyPr>
          <a:lstStyle/>
          <a:p>
            <a:r>
              <a:rPr lang="en-US" sz="3200" dirty="0"/>
              <a:t>First model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F2048D8-68BB-427C-AF21-C8B5A6165EC4}"/>
              </a:ext>
            </a:extLst>
          </p:cNvPr>
          <p:cNvSpPr txBox="1">
            <a:spLocks/>
          </p:cNvSpPr>
          <p:nvPr/>
        </p:nvSpPr>
        <p:spPr>
          <a:xfrm>
            <a:off x="6799074" y="1871081"/>
            <a:ext cx="5366602" cy="3634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1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endParaRPr lang="en-US" sz="1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A7E088-CBBE-48C4-930A-7ECF500A3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95" y="1781714"/>
            <a:ext cx="4105469" cy="4231705"/>
          </a:xfrm>
        </p:spPr>
        <p:txBody>
          <a:bodyPr/>
          <a:lstStyle/>
          <a:p>
            <a:pPr>
              <a:spcAft>
                <a:spcPts val="1800"/>
              </a:spcAft>
            </a:pPr>
            <a:r>
              <a:rPr lang="en-US" sz="1800" dirty="0"/>
              <a:t>Random forest model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Calculated variable importance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Accuracy  ~85%</a:t>
            </a:r>
          </a:p>
          <a:p>
            <a:pPr>
              <a:spcAft>
                <a:spcPts val="1800"/>
              </a:spcAft>
            </a:pPr>
            <a:r>
              <a:rPr lang="en-US" sz="1800" dirty="0"/>
              <a:t>Unbalanced metrics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2AD536-9E41-4445-A374-0F7FBE3D2B15}"/>
              </a:ext>
            </a:extLst>
          </p:cNvPr>
          <p:cNvSpPr txBox="1"/>
          <p:nvPr/>
        </p:nvSpPr>
        <p:spPr>
          <a:xfrm>
            <a:off x="0" y="6390886"/>
            <a:ext cx="5525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https://media.nesta.org.uk/images/Predictions-2019_Twitter_02.width-1200.png,</a:t>
            </a:r>
          </a:p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       https://img2.pngio.com/christmas-tree-pine-clip-art-forest-clipart-png-download-1280-forest-art-png-1280_896.png</a:t>
            </a:r>
          </a:p>
          <a:p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Picture 2" descr="A random approach to innovation | Nesta">
            <a:extLst>
              <a:ext uri="{FF2B5EF4-FFF2-40B4-BE49-F238E27FC236}">
                <a16:creationId xmlns:a16="http://schemas.microsoft.com/office/drawing/2014/main" id="{0B874658-A7BF-4CAD-BD5B-4887FDA33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1591" y="2069102"/>
            <a:ext cx="3746425" cy="1828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hristmas Tree Pine Clip Art - Forest Cl #1600917 - PNG Images - PNGio">
            <a:extLst>
              <a:ext uri="{FF2B5EF4-FFF2-40B4-BE49-F238E27FC236}">
                <a16:creationId xmlns:a16="http://schemas.microsoft.com/office/drawing/2014/main" id="{FDF637B8-FC91-450C-8CA1-01816574FC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815" y="3145871"/>
            <a:ext cx="3673201" cy="291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9435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D06A6-50EB-4821-A620-AD295C508D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Second model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C0E247-A484-4DA3-9B3E-A762A9FEC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86419" y="2435688"/>
            <a:ext cx="5194771" cy="4026716"/>
          </a:xfrm>
        </p:spPr>
        <p:txBody>
          <a:bodyPr>
            <a:normAutofit/>
          </a:bodyPr>
          <a:lstStyle/>
          <a:p>
            <a:pPr>
              <a:spcAft>
                <a:spcPts val="3000"/>
              </a:spcAft>
            </a:pPr>
            <a:r>
              <a:rPr lang="en-US" sz="1800" dirty="0"/>
              <a:t>Neural network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Reinforcement learning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Higher accuracy  ~87%</a:t>
            </a:r>
          </a:p>
          <a:p>
            <a:pPr>
              <a:spcAft>
                <a:spcPts val="3000"/>
              </a:spcAft>
            </a:pPr>
            <a:r>
              <a:rPr lang="en-US" sz="1800" dirty="0"/>
              <a:t>Improved metrics</a:t>
            </a:r>
          </a:p>
          <a:p>
            <a:pPr>
              <a:spcAft>
                <a:spcPts val="4800"/>
              </a:spcAft>
            </a:pPr>
            <a:endParaRPr lang="en-US" sz="1800" dirty="0"/>
          </a:p>
        </p:txBody>
      </p:sp>
      <p:pic>
        <p:nvPicPr>
          <p:cNvPr id="1026" name="Picture 2" descr="The Future of Work | Transforming Data with Intelligence">
            <a:extLst>
              <a:ext uri="{FF2B5EF4-FFF2-40B4-BE49-F238E27FC236}">
                <a16:creationId xmlns:a16="http://schemas.microsoft.com/office/drawing/2014/main" id="{54C1623E-D1C3-4336-8A63-EEDA4F2F0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449" y="2435688"/>
            <a:ext cx="6598548" cy="2704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0D8165-A10B-4B18-BD82-D3880A3E8584}"/>
              </a:ext>
            </a:extLst>
          </p:cNvPr>
          <p:cNvSpPr txBox="1"/>
          <p:nvPr/>
        </p:nvSpPr>
        <p:spPr>
          <a:xfrm>
            <a:off x="8796519" y="6642556"/>
            <a:ext cx="339548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https://tdwi.org/articles/2020/03/23/adv-all-future-of-work.aspx</a:t>
            </a:r>
          </a:p>
        </p:txBody>
      </p:sp>
    </p:spTree>
    <p:extLst>
      <p:ext uri="{BB962C8B-B14F-4D97-AF65-F5344CB8AC3E}">
        <p14:creationId xmlns:p14="http://schemas.microsoft.com/office/powerpoint/2010/main" val="226386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795CE-803F-43AB-8BAC-1BA897BB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Third model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61213-CE0D-4A48-AB01-EA63E5BC1A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6677" y="2588729"/>
            <a:ext cx="5194769" cy="3633047"/>
          </a:xfrm>
        </p:spPr>
        <p:txBody>
          <a:bodyPr/>
          <a:lstStyle/>
          <a:p>
            <a:pPr>
              <a:spcAft>
                <a:spcPts val="3600"/>
              </a:spcAft>
            </a:pPr>
            <a:r>
              <a:rPr lang="en-US" dirty="0"/>
              <a:t>Ensemble model</a:t>
            </a:r>
          </a:p>
          <a:p>
            <a:pPr>
              <a:spcAft>
                <a:spcPts val="3600"/>
              </a:spcAft>
            </a:pPr>
            <a:r>
              <a:rPr lang="en-US" dirty="0"/>
              <a:t>Did not perform as well as the neural network</a:t>
            </a:r>
          </a:p>
          <a:p>
            <a:pPr>
              <a:spcAft>
                <a:spcPts val="3600"/>
              </a:spcAft>
            </a:pPr>
            <a:r>
              <a:rPr lang="en-US" dirty="0"/>
              <a:t>Degradation in model accuracy</a:t>
            </a:r>
          </a:p>
          <a:p>
            <a:pPr>
              <a:spcAft>
                <a:spcPts val="3600"/>
              </a:spcAft>
            </a:pPr>
            <a:r>
              <a:rPr lang="en-US" dirty="0"/>
              <a:t>Unnecessary model complexity</a:t>
            </a:r>
          </a:p>
          <a:p>
            <a:endParaRPr lang="en-US" dirty="0"/>
          </a:p>
        </p:txBody>
      </p:sp>
      <p:pic>
        <p:nvPicPr>
          <p:cNvPr id="3074" name="Picture 2" descr="40 Questions to ask a Data Scientist on Ensemble Modeling ...">
            <a:extLst>
              <a:ext uri="{FF2B5EF4-FFF2-40B4-BE49-F238E27FC236}">
                <a16:creationId xmlns:a16="http://schemas.microsoft.com/office/drawing/2014/main" id="{23972940-89B3-4242-8E74-0C7525FF8C5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3101459"/>
            <a:ext cx="5194300" cy="1885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551012-9214-4FC5-B007-C81923FDF722}"/>
              </a:ext>
            </a:extLst>
          </p:cNvPr>
          <p:cNvSpPr txBox="1"/>
          <p:nvPr/>
        </p:nvSpPr>
        <p:spPr>
          <a:xfrm>
            <a:off x="7720904" y="6642556"/>
            <a:ext cx="44710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https://cdn.analyticsvidhya.com/wp-content/uploads/2017/02/12170401/ensemble.jpg</a:t>
            </a:r>
          </a:p>
        </p:txBody>
      </p:sp>
    </p:spTree>
    <p:extLst>
      <p:ext uri="{BB962C8B-B14F-4D97-AF65-F5344CB8AC3E}">
        <p14:creationId xmlns:p14="http://schemas.microsoft.com/office/powerpoint/2010/main" val="247546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0646F-F020-435A-9757-8E98A7DFC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8D57B-1510-4913-BB6E-EFAAA4A68C8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spcAft>
                <a:spcPts val="2400"/>
              </a:spcAft>
            </a:pPr>
            <a:r>
              <a:rPr lang="en-US" dirty="0"/>
              <a:t>Further improvements need to be made before deployment</a:t>
            </a:r>
          </a:p>
          <a:p>
            <a:pPr>
              <a:spcAft>
                <a:spcPts val="2400"/>
              </a:spcAft>
            </a:pPr>
            <a:r>
              <a:rPr lang="en-US" dirty="0"/>
              <a:t>Current performance will lead to ineffective allocation of resources</a:t>
            </a:r>
          </a:p>
          <a:p>
            <a:pPr>
              <a:spcAft>
                <a:spcPts val="2400"/>
              </a:spcAft>
            </a:pP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E436B5E-AC23-4DE3-BDFF-E8C3E0F8B5A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75960" y="1690037"/>
            <a:ext cx="5621874" cy="408743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6964BD-C302-46DC-A9F1-D64740FC7F2F}"/>
              </a:ext>
            </a:extLst>
          </p:cNvPr>
          <p:cNvSpPr txBox="1"/>
          <p:nvPr/>
        </p:nvSpPr>
        <p:spPr>
          <a:xfrm>
            <a:off x="6390412" y="6630128"/>
            <a:ext cx="580158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Source: https://cms-assets.tutsplus.com/uploads/users/23/posts/29866/image/how-to-write-a-good-recommendation-letter.jpg</a:t>
            </a:r>
          </a:p>
        </p:txBody>
      </p:sp>
    </p:spTree>
    <p:extLst>
      <p:ext uri="{BB962C8B-B14F-4D97-AF65-F5344CB8AC3E}">
        <p14:creationId xmlns:p14="http://schemas.microsoft.com/office/powerpoint/2010/main" val="418635766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OUR.pptx" id="{C8B94E25-33BD-45D5-BF09-DFDE6F66F827}" vid="{3906A810-667D-48F7-952C-A904CEA9ED6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211</Words>
  <Application>Microsoft Office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Franklin Gothic Book</vt:lpstr>
      <vt:lpstr>Franklin Gothic Demi</vt:lpstr>
      <vt:lpstr>Wingdings 2</vt:lpstr>
      <vt:lpstr>DividendVTI</vt:lpstr>
      <vt:lpstr>Chicago Crime Analysis Phase 2</vt:lpstr>
      <vt:lpstr>OUtline</vt:lpstr>
      <vt:lpstr>Introduction</vt:lpstr>
      <vt:lpstr>First model</vt:lpstr>
      <vt:lpstr>Second model</vt:lpstr>
      <vt:lpstr>Third model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2020-06-10T01:21:03Z</dcterms:created>
  <dcterms:modified xsi:type="dcterms:W3CDTF">2020-06-26T22:39:15Z</dcterms:modified>
</cp:coreProperties>
</file>